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4"/>
  </p:notesMasterIdLst>
  <p:handoutMasterIdLst>
    <p:handoutMasterId r:id="rId15"/>
  </p:handoutMasterIdLst>
  <p:sldIdLst>
    <p:sldId id="256" r:id="rId2"/>
    <p:sldId id="257" r:id="rId3"/>
    <p:sldId id="258" r:id="rId4"/>
    <p:sldId id="270" r:id="rId5"/>
    <p:sldId id="280" r:id="rId6"/>
    <p:sldId id="282" r:id="rId7"/>
    <p:sldId id="263" r:id="rId8"/>
    <p:sldId id="262" r:id="rId9"/>
    <p:sldId id="260" r:id="rId10"/>
    <p:sldId id="264" r:id="rId11"/>
    <p:sldId id="265" r:id="rId12"/>
    <p:sldId id="267" r:id="rId1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15F94"/>
    <a:srgbClr val="AD4EC7"/>
    <a:srgbClr val="009BD8"/>
    <a:srgbClr val="008FC6"/>
    <a:srgbClr val="5559AB"/>
    <a:srgbClr val="8F221A"/>
    <a:srgbClr val="FCEEED"/>
    <a:srgbClr val="C64D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73"/>
    <p:restoredTop sz="90561"/>
  </p:normalViewPr>
  <p:slideViewPr>
    <p:cSldViewPr snapToGrid="0" snapToObjects="1">
      <p:cViewPr varScale="1">
        <p:scale>
          <a:sx n="92" d="100"/>
          <a:sy n="92" d="100"/>
        </p:scale>
        <p:origin x="184" y="1312"/>
      </p:cViewPr>
      <p:guideLst>
        <p:guide orient="horz" pos="2160"/>
        <p:guide pos="2880"/>
      </p:guideLst>
    </p:cSldViewPr>
  </p:slideViewPr>
  <p:notesTextViewPr>
    <p:cViewPr>
      <p:scale>
        <a:sx n="1" d="1"/>
        <a:sy n="1" d="1"/>
      </p:scale>
      <p:origin x="0" y="0"/>
    </p:cViewPr>
  </p:notesTextViewPr>
  <p:sorterViewPr>
    <p:cViewPr>
      <p:scale>
        <a:sx n="130" d="100"/>
        <a:sy n="13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データの一部をハッシュ化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クラスタごとに注釈付け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データセットの拡大</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57"/>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データの一部をハッシュ化</a:t>
          </a:r>
        </a:p>
      </dsp:txBody>
      <dsp:txXfrm>
        <a:off x="19706" y="24363"/>
        <a:ext cx="3955291" cy="633395"/>
      </dsp:txXfrm>
    </dsp:sp>
    <dsp:sp modelId="{44B4833D-7840-B94E-ADE4-9EEB3A450D3A}">
      <dsp:nvSpPr>
        <dsp:cNvPr id="0" name=""/>
        <dsp:cNvSpPr/>
      </dsp:nvSpPr>
      <dsp:spPr>
        <a:xfrm rot="5400000">
          <a:off x="1871971" y="694182"/>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719258"/>
        <a:ext cx="180548" cy="175532"/>
      </dsp:txXfrm>
    </dsp:sp>
    <dsp:sp modelId="{84825DFD-ADAA-714B-A9F7-6A59F7B43CA7}">
      <dsp:nvSpPr>
        <dsp:cNvPr id="0" name=""/>
        <dsp:cNvSpPr/>
      </dsp:nvSpPr>
      <dsp:spPr>
        <a:xfrm>
          <a:off x="0" y="1011813"/>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06" y="1031519"/>
        <a:ext cx="3955291" cy="633395"/>
      </dsp:txXfrm>
    </dsp:sp>
    <dsp:sp modelId="{D9FB9453-3A35-7A42-9209-CC041E5E649A}">
      <dsp:nvSpPr>
        <dsp:cNvPr id="0" name=""/>
        <dsp:cNvSpPr/>
      </dsp:nvSpPr>
      <dsp:spPr>
        <a:xfrm rot="5400000">
          <a:off x="1871971" y="1701338"/>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1726414"/>
        <a:ext cx="180548" cy="175532"/>
      </dsp:txXfrm>
    </dsp:sp>
    <dsp:sp modelId="{782E82F2-82A3-0B4D-A167-B5A9E2DEC32D}">
      <dsp:nvSpPr>
        <dsp:cNvPr id="0" name=""/>
        <dsp:cNvSpPr/>
      </dsp:nvSpPr>
      <dsp:spPr>
        <a:xfrm>
          <a:off x="0" y="2018968"/>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06" y="2038674"/>
        <a:ext cx="3955291" cy="633395"/>
      </dsp:txXfrm>
    </dsp:sp>
    <dsp:sp modelId="{EF8C3ED8-5A7B-E24E-AFC6-8D76F1E36E18}">
      <dsp:nvSpPr>
        <dsp:cNvPr id="0" name=""/>
        <dsp:cNvSpPr/>
      </dsp:nvSpPr>
      <dsp:spPr>
        <a:xfrm rot="5400000">
          <a:off x="1871971" y="2708493"/>
          <a:ext cx="250760"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2733569"/>
        <a:ext cx="180548" cy="175532"/>
      </dsp:txXfrm>
    </dsp:sp>
    <dsp:sp modelId="{34F8AF40-D70D-D545-AE25-39B8DAF607A1}">
      <dsp:nvSpPr>
        <dsp:cNvPr id="0" name=""/>
        <dsp:cNvSpPr/>
      </dsp:nvSpPr>
      <dsp:spPr>
        <a:xfrm>
          <a:off x="0" y="3026124"/>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クラスタごとに注釈付け</a:t>
          </a:r>
        </a:p>
      </dsp:txBody>
      <dsp:txXfrm>
        <a:off x="19706" y="3045830"/>
        <a:ext cx="3955291" cy="633395"/>
      </dsp:txXfrm>
    </dsp:sp>
    <dsp:sp modelId="{1CD39E9E-D837-4646-A823-5BDFC4BA64C5}">
      <dsp:nvSpPr>
        <dsp:cNvPr id="0" name=""/>
        <dsp:cNvSpPr/>
      </dsp:nvSpPr>
      <dsp:spPr>
        <a:xfrm rot="5400000">
          <a:off x="1878088" y="3707492"/>
          <a:ext cx="238526" cy="30091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7077" y="3738685"/>
        <a:ext cx="180548" cy="166968"/>
      </dsp:txXfrm>
    </dsp:sp>
    <dsp:sp modelId="{751E0659-B326-1D4D-B787-02DF6F4D4830}">
      <dsp:nvSpPr>
        <dsp:cNvPr id="0" name=""/>
        <dsp:cNvSpPr/>
      </dsp:nvSpPr>
      <dsp:spPr>
        <a:xfrm>
          <a:off x="0" y="4016966"/>
          <a:ext cx="3994703" cy="67280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データセットの拡大</a:t>
          </a:r>
        </a:p>
      </dsp:txBody>
      <dsp:txXfrm>
        <a:off x="19706" y="4036672"/>
        <a:ext cx="3955291" cy="633395"/>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2019/7/18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は効率面において最低である．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で作られたミームが</a:t>
            </a:r>
            <a:r>
              <a:rPr kumimoji="1" lang="en-US" altLang="ja-JP" dirty="0"/>
              <a:t>Reddit</a:t>
            </a:r>
            <a:r>
              <a:rPr kumimoji="1" lang="ja-JP" altLang="en-US"/>
              <a:t>で拡散されているかなどの調査はしていない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449044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200" b="0" i="0" kern="1200">
                <a:solidFill>
                  <a:schemeClr val="tx1"/>
                </a:solidFill>
                <a:effectLst/>
                <a:latin typeface="+mn-lt"/>
                <a:ea typeface="+mn-ea"/>
                <a:cs typeface="+mn-cs"/>
              </a:rPr>
              <a:t>下</a:t>
            </a:r>
            <a:r>
              <a:rPr kumimoji="1" lang="ja-JP" altLang="en-US" sz="1200" b="0" i="0" kern="1200" dirty="0">
                <a:solidFill>
                  <a:schemeClr val="tx1"/>
                </a:solidFill>
                <a:effectLst/>
                <a:latin typeface="+mn-lt"/>
                <a:ea typeface="+mn-ea"/>
                <a:cs typeface="+mn-cs"/>
              </a:rPr>
              <a:t>の表はデータセットの内訳についてです．</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画像数が画像付き投稿数より少ないのは同じ画像の</a:t>
            </a:r>
            <a:r>
              <a:rPr kumimoji="1" lang="en-US" altLang="ja-JP" sz="1200" b="0" i="0" kern="1200" dirty="0">
                <a:solidFill>
                  <a:schemeClr val="tx1"/>
                </a:solidFill>
                <a:effectLst/>
                <a:latin typeface="+mn-lt"/>
                <a:ea typeface="+mn-ea"/>
                <a:cs typeface="+mn-cs"/>
              </a:rPr>
              <a:t>URL</a:t>
            </a:r>
            <a:r>
              <a:rPr kumimoji="1" lang="ja-JP" altLang="en-US" sz="1200" b="0" i="0" kern="1200" dirty="0">
                <a:solidFill>
                  <a:schemeClr val="tx1"/>
                </a:solidFill>
                <a:effectLst/>
                <a:latin typeface="+mn-lt"/>
                <a:ea typeface="+mn-ea"/>
                <a:cs typeface="+mn-cs"/>
              </a:rPr>
              <a:t>を再利用していたり</a:t>
            </a:r>
            <a:r>
              <a:rPr kumimoji="1" lang="ja-JP" altLang="en-US" sz="1200" b="0" i="0" kern="1200">
                <a:solidFill>
                  <a:schemeClr val="tx1"/>
                </a:solidFill>
                <a:effectLst/>
                <a:latin typeface="+mn-lt"/>
                <a:ea typeface="+mn-ea"/>
                <a:cs typeface="+mn-cs"/>
              </a:rPr>
              <a:t>するから</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に注目すると，全ての投稿に画像がついているのですが．</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KYM</a:t>
            </a:r>
            <a:r>
              <a:rPr kumimoji="1" lang="ja-JP" altLang="en-US" sz="1200" b="0" i="0" kern="1200" dirty="0">
                <a:solidFill>
                  <a:schemeClr val="tx1"/>
                </a:solidFill>
                <a:effectLst/>
                <a:latin typeface="+mn-lt"/>
                <a:ea typeface="+mn-ea"/>
                <a:cs typeface="+mn-cs"/>
              </a:rPr>
              <a:t>の画像数が多いのは</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投稿にイメージギャラリを保持しているから複数の画像が含まれて</a:t>
            </a:r>
            <a:r>
              <a:rPr kumimoji="1" lang="ja-JP" altLang="en-US" sz="1200" b="0" i="0" kern="1200">
                <a:solidFill>
                  <a:schemeClr val="tx1"/>
                </a:solidFill>
                <a:effectLst/>
                <a:latin typeface="+mn-lt"/>
                <a:ea typeface="+mn-ea"/>
                <a:cs typeface="+mn-cs"/>
              </a:rPr>
              <a:t>いるから</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0" i="0" kern="1200" dirty="0">
                <a:solidFill>
                  <a:schemeClr val="tx1"/>
                </a:solidFill>
                <a:effectLst/>
                <a:latin typeface="+mn-lt"/>
                <a:ea typeface="+mn-ea"/>
                <a:cs typeface="+mn-cs"/>
              </a:rPr>
              <a:t>KYM</a:t>
            </a:r>
            <a:r>
              <a:rPr kumimoji="1" lang="ja-JP" altLang="en-US" sz="1200" b="0" i="0" kern="1200">
                <a:solidFill>
                  <a:schemeClr val="tx1"/>
                </a:solidFill>
                <a:effectLst/>
                <a:latin typeface="+mn-lt"/>
                <a:ea typeface="+mn-ea"/>
                <a:cs typeface="+mn-cs"/>
              </a:rPr>
              <a:t>のデータは</a:t>
            </a:r>
            <a:r>
              <a:rPr kumimoji="1" lang="en-US" altLang="ja-JP" sz="1200" b="0" i="0" kern="1200" dirty="0">
                <a:solidFill>
                  <a:schemeClr val="tx1"/>
                </a:solidFill>
                <a:effectLst/>
                <a:latin typeface="+mn-lt"/>
                <a:ea typeface="+mn-ea"/>
                <a:cs typeface="+mn-cs"/>
              </a:rPr>
              <a:t>2017</a:t>
            </a:r>
            <a:r>
              <a:rPr kumimoji="1" lang="ja-JP" altLang="en-US" sz="1200" b="0" i="0" kern="1200">
                <a:solidFill>
                  <a:schemeClr val="tx1"/>
                </a:solidFill>
                <a:effectLst/>
                <a:latin typeface="+mn-lt"/>
                <a:ea typeface="+mn-ea"/>
                <a:cs typeface="+mn-cs"/>
              </a:rPr>
              <a:t>年の</a:t>
            </a:r>
            <a:r>
              <a:rPr kumimoji="1" lang="en-US" altLang="ja-JP" sz="1200" b="0" i="0" kern="1200" dirty="0">
                <a:solidFill>
                  <a:schemeClr val="tx1"/>
                </a:solidFill>
                <a:effectLst/>
                <a:latin typeface="+mn-lt"/>
                <a:ea typeface="+mn-ea"/>
                <a:cs typeface="+mn-cs"/>
              </a:rPr>
              <a:t>10</a:t>
            </a:r>
            <a:r>
              <a:rPr kumimoji="1" lang="ja-JP" altLang="en-US" sz="1200" b="0" i="0" kern="1200">
                <a:solidFill>
                  <a:schemeClr val="tx1"/>
                </a:solidFill>
                <a:effectLst/>
                <a:latin typeface="+mn-lt"/>
                <a:ea typeface="+mn-ea"/>
                <a:cs typeface="+mn-cs"/>
              </a:rPr>
              <a:t>月</a:t>
            </a:r>
            <a:r>
              <a:rPr kumimoji="1" lang="en-US" altLang="ja-JP" sz="1200" b="0" i="0" kern="1200" dirty="0">
                <a:solidFill>
                  <a:schemeClr val="tx1"/>
                </a:solidFill>
                <a:effectLst/>
                <a:latin typeface="+mn-lt"/>
                <a:ea typeface="+mn-ea"/>
                <a:cs typeface="+mn-cs"/>
              </a:rPr>
              <a:t>-12</a:t>
            </a:r>
            <a:r>
              <a:rPr kumimoji="1" lang="ja-JP" altLang="en-US" sz="1200" b="0" i="0" kern="1200">
                <a:solidFill>
                  <a:schemeClr val="tx1"/>
                </a:solidFill>
                <a:effectLst/>
                <a:latin typeface="+mn-lt"/>
                <a:ea typeface="+mn-ea"/>
                <a:cs typeface="+mn-cs"/>
              </a:rPr>
              <a:t>月でクローリングしてとってきたもの</a:t>
            </a:r>
            <a:endParaRPr kumimoji="1" lang="en-US" altLang="ja-JP" sz="1200" b="0" i="0" kern="1200" dirty="0">
              <a:solidFill>
                <a:schemeClr val="tx1"/>
              </a:solidFill>
              <a:effectLst/>
              <a:latin typeface="+mn-lt"/>
              <a:ea typeface="+mn-ea"/>
              <a:cs typeface="+mn-cs"/>
            </a:endParaRPr>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3413655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バックグラウンドレートは事象が生じる確率</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D69B1116-2B17-8743-BE47-62345394F45C}"/>
              </a:ext>
            </a:extLst>
          </p:cNvPr>
          <p:cNvPicPr>
            <a:picLocks noChangeAspect="1"/>
          </p:cNvPicPr>
          <p:nvPr/>
        </p:nvPicPr>
        <p:blipFill>
          <a:blip r:embed="rId3"/>
          <a:stretch>
            <a:fillRect/>
          </a:stretch>
        </p:blipFill>
        <p:spPr>
          <a:xfrm>
            <a:off x="352426" y="2427068"/>
            <a:ext cx="8384384" cy="3992564"/>
          </a:xfrm>
          <a:prstGeom prst="rect">
            <a:avLst/>
          </a:prstGeom>
        </p:spPr>
      </p:pic>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10</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評価｜拡散された人種差別的ミームの割合</a:t>
            </a: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3738282" y="2178424"/>
            <a:ext cx="635414" cy="55375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20271" y="1317812"/>
            <a:ext cx="4182035" cy="86061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br>
              <a:rPr lang="en-US" altLang="ja-JP" b="1" dirty="0"/>
            </a:b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56794" y="3575956"/>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53544" y="6139542"/>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1885980252"/>
              </p:ext>
            </p:extLst>
          </p:nvPr>
        </p:nvGraphicFramePr>
        <p:xfrm>
          <a:off x="1026858" y="2816942"/>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50259" y="2725272"/>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50380" y="2899706"/>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1031966" y="2808514"/>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5615309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794CFEC6-EE77-2B40-A431-C94C6DD8B364}"/>
              </a:ext>
            </a:extLst>
          </p:cNvPr>
          <p:cNvGrpSpPr/>
          <p:nvPr/>
        </p:nvGrpSpPr>
        <p:grpSpPr>
          <a:xfrm>
            <a:off x="912959" y="2401940"/>
            <a:ext cx="7273925" cy="4026569"/>
            <a:chOff x="379559" y="2401940"/>
            <a:chExt cx="7273925" cy="4071539"/>
          </a:xfrm>
        </p:grpSpPr>
        <p:pic>
          <p:nvPicPr>
            <p:cNvPr id="21" name="図 20">
              <a:extLst>
                <a:ext uri="{FF2B5EF4-FFF2-40B4-BE49-F238E27FC236}">
                  <a16:creationId xmlns:a16="http://schemas.microsoft.com/office/drawing/2014/main" id="{466A0F56-AEC3-9B4B-94F8-60EB8043A373}"/>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22" name="図 21">
              <a:extLst>
                <a:ext uri="{FF2B5EF4-FFF2-40B4-BE49-F238E27FC236}">
                  <a16:creationId xmlns:a16="http://schemas.microsoft.com/office/drawing/2014/main" id="{4387230C-36E8-F74A-903A-CEFF26F11027}"/>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AF068C6E-3BB0-9F4E-B87B-E4CD5EA7C3B2}"/>
              </a:ext>
            </a:extLst>
          </p:cNvPr>
          <p:cNvSpPr>
            <a:spLocks noGrp="1"/>
          </p:cNvSpPr>
          <p:nvPr>
            <p:ph type="sldNum" sz="quarter" idx="12"/>
          </p:nvPr>
        </p:nvSpPr>
        <p:spPr>
          <a:xfrm>
            <a:off x="6457950" y="6477374"/>
            <a:ext cx="2057400" cy="365125"/>
          </a:xfrm>
        </p:spPr>
        <p:txBody>
          <a:bodyPr/>
          <a:lstStyle/>
          <a:p>
            <a:fld id="{3E48B941-74AF-4648-A5A2-DF81533F4F8C}" type="slidenum">
              <a:rPr kumimoji="1" lang="ja-JP" altLang="en-US" smtClean="0"/>
              <a:t>11</a:t>
            </a:fld>
            <a:endParaRPr kumimoji="1" lang="ja-JP" altLang="en-US" dirty="0"/>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35356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07306" y="6085753"/>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sp>
        <p:nvSpPr>
          <p:cNvPr id="19" name="正方形/長方形 18">
            <a:extLst>
              <a:ext uri="{FF2B5EF4-FFF2-40B4-BE49-F238E27FC236}">
                <a16:creationId xmlns:a16="http://schemas.microsoft.com/office/drawing/2014/main" id="{2B331EB2-4506-734A-A260-DE1A24237C86}"/>
              </a:ext>
            </a:extLst>
          </p:cNvPr>
          <p:cNvSpPr/>
          <p:nvPr/>
        </p:nvSpPr>
        <p:spPr>
          <a:xfrm>
            <a:off x="6183686" y="1385947"/>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969915561"/>
              </p:ext>
            </p:extLst>
          </p:nvPr>
        </p:nvGraphicFramePr>
        <p:xfrm>
          <a:off x="1587296" y="278699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273180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547601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78123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p:cNvCxnSpPr>
          <p:nvPr/>
        </p:nvCxnSpPr>
        <p:spPr>
          <a:xfrm>
            <a:off x="5580529" y="1949824"/>
            <a:ext cx="1358153" cy="76648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820270" y="1344706"/>
            <a:ext cx="4773705" cy="83371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a:t>
            </a:r>
            <a:br>
              <a:rPr lang="en-US" altLang="ja-JP" b="1" dirty="0"/>
            </a:br>
            <a:r>
              <a:rPr lang="ja-JP" altLang="en-US" b="1"/>
              <a:t>他の</a:t>
            </a:r>
            <a:r>
              <a:rPr lang="en-US" altLang="ja-JP" b="1" dirty="0"/>
              <a:t> SNS </a:t>
            </a:r>
            <a:r>
              <a:rPr lang="ja-JP" altLang="en-US" b="1"/>
              <a:t>に広がる可能性が高い</a:t>
            </a:r>
            <a:endParaRPr lang="ja-JP" altLang="en-US" b="1" dirty="0"/>
          </a:p>
        </p:txBody>
      </p:sp>
    </p:spTree>
    <p:extLst>
      <p:ext uri="{BB962C8B-B14F-4D97-AF65-F5344CB8AC3E}">
        <p14:creationId xmlns:p14="http://schemas.microsoft.com/office/powerpoint/2010/main" val="103041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攻撃的なミームの排除</a:t>
            </a:r>
            <a:r>
              <a:rPr lang="en-US" altLang="ja-JP" dirty="0"/>
              <a:t>, </a:t>
            </a:r>
            <a:r>
              <a:rPr lang="ja-JP" altLang="en-US"/>
              <a:t>特定の需要増加</a:t>
            </a:r>
            <a:endParaRPr lang="en-US" altLang="ja-JP" dirty="0"/>
          </a:p>
          <a:p>
            <a:pPr lvl="1"/>
            <a:r>
              <a:rPr lang="ja-JP" altLang="en-US"/>
              <a:t>ミームの起源と影響力を解釈できるツールは少ない</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12</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攻撃的なミームの</a:t>
            </a:r>
            <a:r>
              <a:rPr kumimoji="1" lang="ja-JP" altLang="en-US"/>
              <a:t>特定</a:t>
            </a:r>
            <a:r>
              <a:rPr kumimoji="1" lang="en-US" altLang="ja-JP" dirty="0"/>
              <a:t>, </a:t>
            </a:r>
            <a:r>
              <a:rPr kumimoji="1" lang="ja-JP" altLang="en-US"/>
              <a:t>排除の需要増加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690838" y="3929144"/>
            <a:ext cx="7850459"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ja-JP" altLang="en-US" sz="2400" b="1" u="sng">
                <a:solidFill>
                  <a:schemeClr val="tx2"/>
                </a:solidFill>
                <a:ea typeface="メイリオ" charset="-128"/>
              </a:rPr>
              <a:t>ミームの起源と影響力を解釈できるツールの作成が必要</a:t>
            </a:r>
            <a:endParaRPr lang="en-US" altLang="ja-JP" sz="2400" b="1" u="sng" dirty="0">
              <a:solidFill>
                <a:schemeClr val="tx2"/>
              </a:solidFill>
              <a:ea typeface="メイリオ" charset="-128"/>
            </a:endParaRPr>
          </a:p>
        </p:txBody>
      </p:sp>
      <p:grpSp>
        <p:nvGrpSpPr>
          <p:cNvPr id="17" name="グループ化 16">
            <a:extLst>
              <a:ext uri="{FF2B5EF4-FFF2-40B4-BE49-F238E27FC236}">
                <a16:creationId xmlns:a16="http://schemas.microsoft.com/office/drawing/2014/main" id="{C1E289EF-4EC7-D946-B185-129B0DABD669}"/>
              </a:ext>
            </a:extLst>
          </p:cNvPr>
          <p:cNvGrpSpPr/>
          <p:nvPr/>
        </p:nvGrpSpPr>
        <p:grpSpPr>
          <a:xfrm>
            <a:off x="1100966" y="4736972"/>
            <a:ext cx="6475129" cy="1693599"/>
            <a:chOff x="1100966" y="4481838"/>
            <a:chExt cx="6475129" cy="1693599"/>
          </a:xfrm>
        </p:grpSpPr>
        <p:pic>
          <p:nvPicPr>
            <p:cNvPr id="18" name="図 17">
              <a:extLst>
                <a:ext uri="{FF2B5EF4-FFF2-40B4-BE49-F238E27FC236}">
                  <a16:creationId xmlns:a16="http://schemas.microsoft.com/office/drawing/2014/main" id="{E609EC12-AD51-3241-BD32-CA7E1A24D2EE}"/>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19" name="図 18">
              <a:extLst>
                <a:ext uri="{FF2B5EF4-FFF2-40B4-BE49-F238E27FC236}">
                  <a16:creationId xmlns:a16="http://schemas.microsoft.com/office/drawing/2014/main" id="{B1B0660C-6E54-0540-A5AC-7FEBBED37F4E}"/>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20" name="図 19">
              <a:extLst>
                <a:ext uri="{FF2B5EF4-FFF2-40B4-BE49-F238E27FC236}">
                  <a16:creationId xmlns:a16="http://schemas.microsoft.com/office/drawing/2014/main" id="{174F94C4-0DF0-0F47-B895-D9EB48946DEF}"/>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Tree>
    <p:extLst>
      <p:ext uri="{BB962C8B-B14F-4D97-AF65-F5344CB8AC3E}">
        <p14:creationId xmlns:p14="http://schemas.microsoft.com/office/powerpoint/2010/main" val="133682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[69]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[6] </a:t>
            </a:r>
          </a:p>
          <a:p>
            <a:r>
              <a:rPr lang="en-US" altLang="ja-JP" dirty="0"/>
              <a:t> 4chan,</a:t>
            </a:r>
            <a:r>
              <a:rPr lang="ja-JP" altLang="en-US"/>
              <a:t> </a:t>
            </a:r>
            <a:r>
              <a:rPr lang="en-US" altLang="ja-JP" dirty="0"/>
              <a:t>Reddit </a:t>
            </a:r>
            <a:r>
              <a:rPr lang="ja-JP" altLang="en-US"/>
              <a:t>で口汚い言葉を用いた投稿の検知</a:t>
            </a:r>
            <a:r>
              <a:rPr lang="en-US" altLang="ja-JP" dirty="0"/>
              <a:t> [10]</a:t>
            </a:r>
            <a:endParaRPr lang="ja-JP" altLang="en-US"/>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769441"/>
          </a:xfrm>
          <a:prstGeom prst="rect">
            <a:avLst/>
          </a:prstGeom>
        </p:spPr>
        <p:txBody>
          <a:bodyPr wrap="square">
            <a:spAutoFit/>
          </a:bodyPr>
          <a:lstStyle/>
          <a:p>
            <a:r>
              <a:rPr lang="en-US" altLang="ja-JP" sz="1100" dirty="0"/>
              <a:t>[69]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[6] </a:t>
            </a:r>
            <a:r>
              <a:rPr lang="en" altLang="ja-JP" sz="1100" dirty="0"/>
              <a:t>L. A. Adamic, T. M. Lento, E. Adar, and P. C. Ng. Information Evolution in Social Networks. In WSDM, 2016.</a:t>
            </a:r>
          </a:p>
          <a:p>
            <a:r>
              <a:rPr lang="en" altLang="ja-JP" sz="1100" dirty="0"/>
              <a:t>[10] E. Chandrasekharan, M. </a:t>
            </a:r>
            <a:r>
              <a:rPr lang="en" altLang="ja-JP" sz="1100" dirty="0" err="1"/>
              <a:t>Samory</a:t>
            </a:r>
            <a:r>
              <a:rPr lang="en" altLang="ja-JP" sz="1100" dirty="0"/>
              <a:t>, A. Srinivasan, and E. Gilbert.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6" y="3033131"/>
            <a:ext cx="8318809" cy="2843561"/>
            <a:chOff x="602167" y="3166946"/>
            <a:chExt cx="8318809" cy="2843561"/>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2732048"/>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u="sng" dirty="0">
                  <a:solidFill>
                    <a:schemeClr val="accent1"/>
                  </a:solidFill>
                  <a:latin typeface="Helvetica Neue 本文" charset="0"/>
                </a:rPr>
                <a:t> </a:t>
              </a:r>
              <a:r>
                <a:rPr lang="ja-JP" altLang="en-US" b="1" u="sng">
                  <a:solidFill>
                    <a:schemeClr val="accent1"/>
                  </a:solidFill>
                  <a:latin typeface="Helvetica Neue 本文" charset="0"/>
                </a:rPr>
                <a:t>検証対象でない</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データセットは利用不可</a:t>
              </a:r>
              <a:endParaRPr lang="en-US" altLang="ja-JP" b="1" dirty="0">
                <a:solidFill>
                  <a:schemeClr val="accent1"/>
                </a:solidFill>
              </a:endParaRPr>
            </a:p>
            <a:p>
              <a:pPr lvl="1"/>
              <a:r>
                <a:rPr lang="ja-JP" altLang="en-US"/>
                <a:t>複数</a:t>
              </a:r>
              <a:r>
                <a:rPr lang="en-US" altLang="ja-JP" dirty="0"/>
                <a:t> SNS </a:t>
              </a:r>
              <a:r>
                <a:rPr lang="ja-JP" altLang="en-US"/>
                <a:t>のミームを意味付けが必要</a:t>
              </a:r>
              <a:endParaRPr lang="en-US" altLang="ja-JP" dirty="0"/>
            </a:p>
            <a:p>
              <a:pPr lvl="2"/>
              <a:r>
                <a:rPr lang="ja-JP" altLang="en-US"/>
                <a:t>ハッシュ化した画像のクラスタリングを実施</a:t>
              </a:r>
              <a:endParaRPr lang="en-US" altLang="ja-JP" dirty="0"/>
            </a:p>
            <a:p>
              <a:r>
                <a:rPr lang="ja-JP" altLang="en-US" b="1" u="sng">
                  <a:solidFill>
                    <a:schemeClr val="accent1"/>
                  </a:solidFill>
                </a:rPr>
                <a:t>複数</a:t>
              </a:r>
              <a:r>
                <a:rPr lang="en-US" altLang="ja-JP" b="1" u="sng" dirty="0">
                  <a:solidFill>
                    <a:schemeClr val="accent1"/>
                  </a:solidFill>
                </a:rPr>
                <a:t> SNS </a:t>
              </a:r>
              <a:r>
                <a:rPr lang="ja-JP" altLang="en-US" b="1" u="sng">
                  <a:solidFill>
                    <a:schemeClr val="accent1"/>
                  </a:solidFill>
                </a:rPr>
                <a:t>間のミームの伝搬の検知は不可能</a:t>
              </a:r>
            </a:p>
            <a:p>
              <a:pPr lvl="1"/>
              <a:r>
                <a:rPr lang="ja-JP" altLang="en-US"/>
                <a:t>複数</a:t>
              </a:r>
              <a:r>
                <a:rPr lang="en-US" altLang="ja-JP" dirty="0"/>
                <a:t> SNS </a:t>
              </a:r>
              <a:r>
                <a:rPr lang="ja-JP" altLang="en-US"/>
                <a:t>間のミームの伝搬を検知が必要</a:t>
              </a:r>
              <a:endParaRPr lang="en-US" altLang="ja-JP" dirty="0"/>
            </a:p>
            <a:p>
              <a:pPr lvl="2"/>
              <a:r>
                <a:rPr lang="ja-JP" altLang="en-US"/>
                <a:t>伝搬性をもつ事象の累積発生件数を表現できるモデルを作成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283241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前提知識</a:t>
            </a:r>
            <a:r>
              <a:rPr lang="en-US" altLang="ja-JP" dirty="0"/>
              <a:t> 1</a:t>
            </a:r>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706475" y="6243246"/>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823021347"/>
              </p:ext>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3703585362"/>
              </p:ext>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3348866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020050" cy="3940067"/>
          </a:xfrm>
        </p:spPr>
        <p:txBody>
          <a:bodyPr>
            <a:normAutofit/>
          </a:bodyPr>
          <a:lstStyle/>
          <a:p>
            <a:r>
              <a:rPr lang="en-US" altLang="ja-JP" b="1" dirty="0">
                <a:solidFill>
                  <a:schemeClr val="accent2"/>
                </a:solidFill>
              </a:rPr>
              <a:t> </a:t>
            </a:r>
            <a:r>
              <a:rPr lang="en-US" altLang="ja-JP" b="1" dirty="0">
                <a:solidFill>
                  <a:schemeClr val="accent1"/>
                </a:solidFill>
              </a:rPr>
              <a:t>Know Your Meme (KYM)</a:t>
            </a:r>
          </a:p>
          <a:p>
            <a:pPr lvl="1"/>
            <a:r>
              <a:rPr lang="ja-JP" altLang="en-US" b="1" dirty="0">
                <a:solidFill>
                  <a:schemeClr val="accent2"/>
                </a:solidFill>
              </a:rPr>
              <a:t>ミームの辞書をまとめたクラウドソーシングサービス</a:t>
            </a:r>
            <a:endParaRPr lang="en-US" altLang="ja-JP" b="1" dirty="0">
              <a:solidFill>
                <a:schemeClr val="accent2"/>
              </a:solidFill>
            </a:endParaRPr>
          </a:p>
          <a:p>
            <a:pPr lvl="1"/>
            <a:r>
              <a:rPr lang="ja-JP" altLang="en-US" dirty="0"/>
              <a:t>ミームに対して役立つメタデータを供給</a:t>
            </a:r>
            <a:endParaRPr kumimoji="1" lang="en-US" altLang="ja-JP" dirty="0"/>
          </a:p>
          <a:p>
            <a:pPr lvl="2"/>
            <a:r>
              <a:rPr lang="ja-JP" altLang="en-US" dirty="0"/>
              <a:t>起源</a:t>
            </a:r>
            <a:endParaRPr lang="en-US" altLang="ja-JP" dirty="0"/>
          </a:p>
          <a:p>
            <a:pPr lvl="2"/>
            <a:r>
              <a:rPr kumimoji="1" lang="ja-JP" altLang="en-US" dirty="0"/>
              <a:t>キーワードタグ</a:t>
            </a:r>
            <a:endParaRPr kumimoji="1" lang="en-US" altLang="ja-JP" dirty="0"/>
          </a:p>
          <a:p>
            <a:pPr lvl="2"/>
            <a:r>
              <a:rPr kumimoji="1" lang="ja-JP" altLang="en-US" dirty="0"/>
              <a:t>説明</a:t>
            </a:r>
            <a:endParaRPr kumimoji="1" lang="en-US" altLang="ja-JP" dirty="0"/>
          </a:p>
          <a:p>
            <a:pPr lvl="2"/>
            <a:r>
              <a:rPr lang="ja-JP" altLang="en-US" dirty="0"/>
              <a:t>例</a:t>
            </a:r>
            <a:endParaRPr lang="en-US" altLang="ja-JP" dirty="0"/>
          </a:p>
          <a:p>
            <a:pPr lvl="2"/>
            <a:r>
              <a:rPr kumimoji="1" lang="ja-JP" altLang="en-US" dirty="0"/>
              <a:t>イメージギャラリー</a:t>
            </a:r>
            <a:endParaRPr kumimoji="1" lang="en-US" altLang="ja-JP" dirty="0"/>
          </a:p>
          <a:p>
            <a:pPr lvl="1"/>
            <a:endParaRPr kumimoji="1" lang="en-US" altLang="ja-JP" dirty="0"/>
          </a:p>
          <a:p>
            <a:endParaRPr kumimoji="1" lang="ja-JP" altLang="en-US" dirty="0"/>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5</a:t>
            </a:fld>
            <a:endParaRPr kumimoji="1" lang="ja-JP" altLang="en-US"/>
          </a:p>
        </p:txBody>
      </p:sp>
      <mc:AlternateContent xmlns:mc="http://schemas.openxmlformats.org/markup-compatibility/2006" xmlns:a14="http://schemas.microsoft.com/office/drawing/2010/main">
        <mc:Choice Requires="a14">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xmlns="">
          <p:graphicFrame>
            <p:nvGraphicFramePr>
              <p:cNvPr id="6" name="表 5"/>
              <p:cNvGraphicFramePr>
                <a:graphicFrameLocks noGrp="1"/>
              </p:cNvGraphicFramePr>
              <p:nvPr>
                <p:extLst>
                  <p:ext uri="{D42A27DB-BD31-4B8C-83A1-F6EECF244321}">
                    <p14:modId xmlns:p14="http://schemas.microsoft.com/office/powerpoint/2010/main" val="1954410910"/>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3"/>
                          <a:stretch>
                            <a:fillRect l="-154902" t="-102778" r="-402941" b="-219444"/>
                          </a:stretch>
                        </a:blipFill>
                      </a:tcPr>
                    </a:tc>
                    <a:tc>
                      <a:txBody>
                        <a:bodyPr/>
                        <a:lstStyle/>
                        <a:p>
                          <a:endParaRPr lang="ja-JP"/>
                        </a:p>
                      </a:txBody>
                      <a:tcPr marL="109954" marR="109954" marT="54977" marB="54977">
                        <a:blipFill>
                          <a:blip r:embed="rId3"/>
                          <a:stretch>
                            <a:fillRect l="-254902" t="-102778" r="-302941" b="-219444"/>
                          </a:stretch>
                        </a:blipFill>
                      </a:tcPr>
                    </a:tc>
                    <a:tc>
                      <a:txBody>
                        <a:bodyPr/>
                        <a:lstStyle/>
                        <a:p>
                          <a:endParaRPr lang="ja-JP"/>
                        </a:p>
                      </a:txBody>
                      <a:tcPr marL="109954" marR="109954" marT="54977" marB="54977">
                        <a:blipFill>
                          <a:blip r:embed="rId3"/>
                          <a:stretch>
                            <a:fillRect l="-351456" t="-102778" r="-200000" b="-219444"/>
                          </a:stretch>
                        </a:blipFill>
                      </a:tcPr>
                    </a:tc>
                    <a:tc>
                      <a:txBody>
                        <a:bodyPr/>
                        <a:lstStyle/>
                        <a:p>
                          <a:endParaRPr lang="ja-JP"/>
                        </a:p>
                      </a:txBody>
                      <a:tcPr marL="109954" marR="109954" marT="54977" marB="54977">
                        <a:blipFill>
                          <a:blip r:embed="rId3"/>
                          <a:stretch>
                            <a:fillRect l="-455882" t="-102778" r="-101961" b="-219444"/>
                          </a:stretch>
                        </a:blipFill>
                      </a:tcPr>
                    </a:tc>
                    <a:tc>
                      <a:txBody>
                        <a:bodyPr/>
                        <a:lstStyle/>
                        <a:p>
                          <a:endParaRPr lang="ja-JP"/>
                        </a:p>
                      </a:txBody>
                      <a:tcPr marL="109954" marR="109954" marT="54977" marB="54977">
                        <a:blipFill>
                          <a:blip r:embed="rId3"/>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3"/>
                          <a:stretch>
                            <a:fillRect l="-154902" t="-208571" r="-402941" b="-125714"/>
                          </a:stretch>
                        </a:blipFill>
                      </a:tcPr>
                    </a:tc>
                    <a:tc>
                      <a:txBody>
                        <a:bodyPr/>
                        <a:lstStyle/>
                        <a:p>
                          <a:endParaRPr lang="ja-JP"/>
                        </a:p>
                      </a:txBody>
                      <a:tcPr marL="109954" marR="109954" marT="54977" marB="54977">
                        <a:blipFill>
                          <a:blip r:embed="rId3"/>
                          <a:stretch>
                            <a:fillRect l="-254902" t="-208571" r="-302941" b="-125714"/>
                          </a:stretch>
                        </a:blipFill>
                      </a:tcPr>
                    </a:tc>
                    <a:tc>
                      <a:txBody>
                        <a:bodyPr/>
                        <a:lstStyle/>
                        <a:p>
                          <a:endParaRPr lang="ja-JP"/>
                        </a:p>
                      </a:txBody>
                      <a:tcPr marL="109954" marR="109954" marT="54977" marB="54977">
                        <a:blipFill>
                          <a:blip r:embed="rId3"/>
                          <a:stretch>
                            <a:fillRect l="-351456" t="-208571" r="-200000" b="-125714"/>
                          </a:stretch>
                        </a:blipFill>
                      </a:tcPr>
                    </a:tc>
                    <a:tc>
                      <a:txBody>
                        <a:bodyPr/>
                        <a:lstStyle/>
                        <a:p>
                          <a:endParaRPr lang="ja-JP"/>
                        </a:p>
                      </a:txBody>
                      <a:tcPr marL="109954" marR="109954" marT="54977" marB="54977">
                        <a:blipFill>
                          <a:blip r:embed="rId3"/>
                          <a:stretch>
                            <a:fillRect l="-455882" t="-208571" r="-101961" b="-125714"/>
                          </a:stretch>
                        </a:blipFill>
                      </a:tcPr>
                    </a:tc>
                    <a:tc>
                      <a:txBody>
                        <a:bodyPr/>
                        <a:lstStyle/>
                        <a:p>
                          <a:endParaRPr lang="ja-JP"/>
                        </a:p>
                      </a:txBody>
                      <a:tcPr marL="109954" marR="109954" marT="54977" marB="54977">
                        <a:blipFill>
                          <a:blip r:embed="rId3"/>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3"/>
                          <a:stretch>
                            <a:fillRect l="-154902" t="-300000" r="-402941" b="-22222"/>
                          </a:stretch>
                        </a:blipFill>
                      </a:tcPr>
                    </a:tc>
                    <a:tc>
                      <a:txBody>
                        <a:bodyPr/>
                        <a:lstStyle/>
                        <a:p>
                          <a:endParaRPr lang="ja-JP"/>
                        </a:p>
                      </a:txBody>
                      <a:tcPr marL="109954" marR="109954" marT="54977" marB="54977">
                        <a:blipFill>
                          <a:blip r:embed="rId3"/>
                          <a:stretch>
                            <a:fillRect l="-254902" t="-300000" r="-302941" b="-22222"/>
                          </a:stretch>
                        </a:blipFill>
                      </a:tcPr>
                    </a:tc>
                    <a:tc>
                      <a:txBody>
                        <a:bodyPr/>
                        <a:lstStyle/>
                        <a:p>
                          <a:endParaRPr lang="ja-JP"/>
                        </a:p>
                      </a:txBody>
                      <a:tcPr marL="109954" marR="109954" marT="54977" marB="54977">
                        <a:blipFill>
                          <a:blip r:embed="rId3"/>
                          <a:stretch>
                            <a:fillRect l="-351456" t="-300000" r="-200000" b="-22222"/>
                          </a:stretch>
                        </a:blipFill>
                      </a:tcPr>
                    </a:tc>
                    <a:tc>
                      <a:txBody>
                        <a:bodyPr/>
                        <a:lstStyle/>
                        <a:p>
                          <a:endParaRPr lang="ja-JP"/>
                        </a:p>
                      </a:txBody>
                      <a:tcPr marL="109954" marR="109954" marT="54977" marB="54977">
                        <a:blipFill>
                          <a:blip r:embed="rId3"/>
                          <a:stretch>
                            <a:fillRect l="-455882" t="-300000" r="-101961" b="-22222"/>
                          </a:stretch>
                        </a:blipFill>
                      </a:tcPr>
                    </a:tc>
                    <a:tc>
                      <a:txBody>
                        <a:bodyPr/>
                        <a:lstStyle/>
                        <a:p>
                          <a:endParaRPr lang="ja-JP"/>
                        </a:p>
                      </a:txBody>
                      <a:tcPr marL="109954" marR="109954" marT="54977" marB="54977">
                        <a:blipFill>
                          <a:blip r:embed="rId3"/>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タイトル 6">
            <a:extLst>
              <a:ext uri="{FF2B5EF4-FFF2-40B4-BE49-F238E27FC236}">
                <a16:creationId xmlns:a16="http://schemas.microsoft.com/office/drawing/2014/main" id="{F48E1592-8F51-0B4C-87B7-70848937D587}"/>
              </a:ext>
            </a:extLst>
          </p:cNvPr>
          <p:cNvSpPr>
            <a:spLocks noGrp="1"/>
          </p:cNvSpPr>
          <p:nvPr>
            <p:ph type="title"/>
          </p:nvPr>
        </p:nvSpPr>
        <p:spPr>
          <a:xfrm>
            <a:off x="613774" y="142876"/>
            <a:ext cx="8200441" cy="883163"/>
          </a:xfrm>
        </p:spPr>
        <p:txBody>
          <a:bodyPr/>
          <a:lstStyle/>
          <a:p>
            <a:r>
              <a:rPr lang="ja-JP" altLang="en-US"/>
              <a:t>前提知識</a:t>
            </a:r>
            <a:r>
              <a:rPr lang="en-US" altLang="ja-JP" dirty="0"/>
              <a:t> 2</a:t>
            </a:r>
            <a:r>
              <a:rPr lang="ja-JP" altLang="en-US"/>
              <a:t>｜ミームを保有するデータベース</a:t>
            </a:r>
          </a:p>
        </p:txBody>
      </p:sp>
      <p:sp>
        <p:nvSpPr>
          <p:cNvPr id="5" name="正方形/長方形 4">
            <a:extLst>
              <a:ext uri="{FF2B5EF4-FFF2-40B4-BE49-F238E27FC236}">
                <a16:creationId xmlns:a16="http://schemas.microsoft.com/office/drawing/2014/main" id="{39A648A7-A984-6248-972F-AD97C670BA2C}"/>
              </a:ext>
            </a:extLst>
          </p:cNvPr>
          <p:cNvSpPr/>
          <p:nvPr/>
        </p:nvSpPr>
        <p:spPr>
          <a:xfrm>
            <a:off x="827314" y="4463535"/>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Tree>
    <p:extLst>
      <p:ext uri="{BB962C8B-B14F-4D97-AF65-F5344CB8AC3E}">
        <p14:creationId xmlns:p14="http://schemas.microsoft.com/office/powerpoint/2010/main" val="1532878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2786162711"/>
              </p:ext>
            </p:extLst>
          </p:nvPr>
        </p:nvGraphicFramePr>
        <p:xfrm>
          <a:off x="650211" y="1032933"/>
          <a:ext cx="3994703" cy="471074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728701" y="1032933"/>
            <a:ext cx="4415299" cy="5203514"/>
          </a:xfrm>
        </p:spPr>
        <p:txBody>
          <a:bodyPr>
            <a:normAutofit/>
          </a:bodyPr>
          <a:lstStyle/>
          <a:p>
            <a:pPr marL="457200" indent="-457200">
              <a:buFont typeface="+mj-lt"/>
              <a:buAutoNum type="arabicPeriod"/>
            </a:pPr>
            <a:r>
              <a:rPr lang="en-US" altLang="ja-JP" dirty="0"/>
              <a:t>64 bit </a:t>
            </a:r>
            <a:r>
              <a:rPr lang="ja-JP" altLang="en-US"/>
              <a:t>ハッシュ値を利用</a:t>
            </a:r>
            <a:endParaRPr lang="en-US" altLang="ja-JP" dirty="0"/>
          </a:p>
          <a:p>
            <a:pPr lvl="1"/>
            <a:r>
              <a:rPr lang="ja-JP" altLang="en-US"/>
              <a:t>似た画像は</a:t>
            </a:r>
            <a:r>
              <a:rPr kumimoji="1" lang="ja-JP" altLang="en-US"/>
              <a:t>近い値を保持</a:t>
            </a:r>
            <a:endParaRPr lang="en-US" altLang="ja-JP" dirty="0"/>
          </a:p>
          <a:p>
            <a:pPr marL="457200" indent="-457200">
              <a:buFont typeface="+mj-lt"/>
              <a:buAutoNum type="arabicPeriod"/>
            </a:pPr>
            <a:r>
              <a:rPr lang="ja-JP" altLang="en-US"/>
              <a:t>ハミング距離準拠の</a:t>
            </a:r>
            <a:br>
              <a:rPr lang="en-US" altLang="ja-JP" dirty="0"/>
            </a:br>
            <a:r>
              <a:rPr lang="ja-JP" altLang="en-US"/>
              <a:t>アルゴリズムを利用</a:t>
            </a:r>
            <a:endParaRPr lang="en-US" altLang="ja-JP" dirty="0"/>
          </a:p>
          <a:p>
            <a:pPr marL="457200" indent="-457200">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dirty="0"/>
          </a:p>
          <a:p>
            <a:pPr marL="457200" indent="-457200">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dirty="0"/>
          </a:p>
          <a:p>
            <a:pPr marL="457200" indent="-457200">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6</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678516" y="6028266"/>
            <a:ext cx="5856817"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入力が画像なのでどの</a:t>
            </a:r>
            <a:r>
              <a:rPr lang="en-US" altLang="ja-JP" b="1" dirty="0"/>
              <a:t> SNS </a:t>
            </a:r>
            <a:r>
              <a:rPr lang="ja-JP" altLang="en-US" b="1"/>
              <a:t>にも対応可能</a:t>
            </a:r>
            <a:endParaRPr lang="en-US" altLang="ja-JP" b="1" dirty="0"/>
          </a:p>
        </p:txBody>
      </p:sp>
    </p:spTree>
    <p:extLst>
      <p:ext uri="{BB962C8B-B14F-4D97-AF65-F5344CB8AC3E}">
        <p14:creationId xmlns:p14="http://schemas.microsoft.com/office/powerpoint/2010/main" val="367661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solidFill>
                  <a:schemeClr val="accent1"/>
                </a:solidFill>
              </a:rPr>
              <a:t> </a:t>
            </a:r>
            <a:r>
              <a:rPr lang="en-US" altLang="ja-JP" dirty="0"/>
              <a:t>(</a:t>
            </a:r>
            <a:r>
              <a:rPr lang="ja-JP" altLang="en-US"/>
              <a:t>図中</a:t>
            </a:r>
            <a:r>
              <a:rPr lang="ja-JP" altLang="en-US">
                <a:solidFill>
                  <a:schemeClr val="accent1"/>
                </a:solidFill>
              </a:rPr>
              <a:t>赤</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害のないミームが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solidFill>
                  <a:schemeClr val="accent2"/>
                </a:solidFill>
              </a:rPr>
              <a:t>  </a:t>
            </a:r>
            <a:r>
              <a:rPr lang="en-US" altLang="ja-JP" dirty="0"/>
              <a:t>(</a:t>
            </a:r>
            <a:r>
              <a:rPr lang="ja-JP" altLang="en-US"/>
              <a:t>図中</a:t>
            </a:r>
            <a:r>
              <a:rPr lang="ja-JP" altLang="en-US">
                <a:solidFill>
                  <a:schemeClr val="accent2"/>
                </a:solidFill>
              </a:rPr>
              <a:t>黄</a:t>
            </a:r>
            <a:r>
              <a:rPr lang="en-US" altLang="ja-JP" dirty="0"/>
              <a:t>) </a:t>
            </a:r>
            <a:r>
              <a:rPr lang="ja-JP" altLang="en-US"/>
              <a:t>投稿はどこにでも存在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kumimoji="1" lang="en-US" altLang="ja-JP" dirty="0"/>
              <a:t>SNS </a:t>
            </a:r>
            <a:r>
              <a:rPr kumimoji="1" lang="ja-JP" altLang="en-US"/>
              <a:t>毎に投稿されるミームの割合</a:t>
            </a:r>
          </a:p>
        </p:txBody>
      </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grpSp>
        <p:nvGrpSpPr>
          <p:cNvPr id="35" name="グループ化 34">
            <a:extLst>
              <a:ext uri="{FF2B5EF4-FFF2-40B4-BE49-F238E27FC236}">
                <a16:creationId xmlns:a16="http://schemas.microsoft.com/office/drawing/2014/main" id="{BE07A8BB-4F8E-C940-AABD-03BFBA005442}"/>
              </a:ext>
            </a:extLst>
          </p:cNvPr>
          <p:cNvGrpSpPr/>
          <p:nvPr/>
        </p:nvGrpSpPr>
        <p:grpSpPr>
          <a:xfrm>
            <a:off x="705764" y="3858562"/>
            <a:ext cx="7834574" cy="2855298"/>
            <a:chOff x="173034" y="1057843"/>
            <a:chExt cx="8844842" cy="3223489"/>
          </a:xfrm>
        </p:grpSpPr>
        <p:pic>
          <p:nvPicPr>
            <p:cNvPr id="36" name="図 35">
              <a:extLst>
                <a:ext uri="{FF2B5EF4-FFF2-40B4-BE49-F238E27FC236}">
                  <a16:creationId xmlns:a16="http://schemas.microsoft.com/office/drawing/2014/main" id="{B4041567-4B88-E74F-8C85-83FFF864189B}"/>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37" name="正方形/長方形 36">
              <a:extLst>
                <a:ext uri="{FF2B5EF4-FFF2-40B4-BE49-F238E27FC236}">
                  <a16:creationId xmlns:a16="http://schemas.microsoft.com/office/drawing/2014/main" id="{17AA88B8-BB73-D74A-94C7-0FD8DC605EB7}"/>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8" name="正方形/長方形 37">
              <a:extLst>
                <a:ext uri="{FF2B5EF4-FFF2-40B4-BE49-F238E27FC236}">
                  <a16:creationId xmlns:a16="http://schemas.microsoft.com/office/drawing/2014/main" id="{20598CA8-7522-354A-9348-45959FF51424}"/>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9" name="正方形/長方形 38">
              <a:extLst>
                <a:ext uri="{FF2B5EF4-FFF2-40B4-BE49-F238E27FC236}">
                  <a16:creationId xmlns:a16="http://schemas.microsoft.com/office/drawing/2014/main" id="{B651A7E1-9BDF-E34E-B9F6-14378026DD2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0" name="正方形/長方形 39">
              <a:extLst>
                <a:ext uri="{FF2B5EF4-FFF2-40B4-BE49-F238E27FC236}">
                  <a16:creationId xmlns:a16="http://schemas.microsoft.com/office/drawing/2014/main" id="{01CD60BA-213D-3E42-82F1-F1F4A05734FB}"/>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1" name="正方形/長方形 40">
              <a:extLst>
                <a:ext uri="{FF2B5EF4-FFF2-40B4-BE49-F238E27FC236}">
                  <a16:creationId xmlns:a16="http://schemas.microsoft.com/office/drawing/2014/main" id="{BF23C862-C2CA-C54E-98CD-86933A0CD653}"/>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2" name="正方形/長方形 41">
              <a:extLst>
                <a:ext uri="{FF2B5EF4-FFF2-40B4-BE49-F238E27FC236}">
                  <a16:creationId xmlns:a16="http://schemas.microsoft.com/office/drawing/2014/main" id="{CB97BD64-AC1C-184D-AC1B-ADD55FDB966A}"/>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3" name="正方形/長方形 42">
              <a:extLst>
                <a:ext uri="{FF2B5EF4-FFF2-40B4-BE49-F238E27FC236}">
                  <a16:creationId xmlns:a16="http://schemas.microsoft.com/office/drawing/2014/main" id="{018EDE02-5FE6-804E-9343-1476995FD31A}"/>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4" name="正方形/長方形 43">
              <a:extLst>
                <a:ext uri="{FF2B5EF4-FFF2-40B4-BE49-F238E27FC236}">
                  <a16:creationId xmlns:a16="http://schemas.microsoft.com/office/drawing/2014/main" id="{5ED87803-354B-1A49-9551-2E7CBAFD53E5}"/>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5" name="正方形/長方形 44">
              <a:extLst>
                <a:ext uri="{FF2B5EF4-FFF2-40B4-BE49-F238E27FC236}">
                  <a16:creationId xmlns:a16="http://schemas.microsoft.com/office/drawing/2014/main" id="{BA8A087A-2F3D-3540-ADC3-9DBFDE7E2A87}"/>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6" name="正方形/長方形 45">
              <a:extLst>
                <a:ext uri="{FF2B5EF4-FFF2-40B4-BE49-F238E27FC236}">
                  <a16:creationId xmlns:a16="http://schemas.microsoft.com/office/drawing/2014/main" id="{2DF02E82-BB9B-BC46-BB11-786B23758529}"/>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7" name="正方形/長方形 46">
              <a:extLst>
                <a:ext uri="{FF2B5EF4-FFF2-40B4-BE49-F238E27FC236}">
                  <a16:creationId xmlns:a16="http://schemas.microsoft.com/office/drawing/2014/main" id="{1FB4A03A-5C8E-5542-BFAA-6A84AE730946}"/>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8" name="正方形/長方形 47">
              <a:extLst>
                <a:ext uri="{FF2B5EF4-FFF2-40B4-BE49-F238E27FC236}">
                  <a16:creationId xmlns:a16="http://schemas.microsoft.com/office/drawing/2014/main" id="{1F0D0FF8-81E1-2241-8F64-2286A53245B4}"/>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9" name="正方形/長方形 48">
              <a:extLst>
                <a:ext uri="{FF2B5EF4-FFF2-40B4-BE49-F238E27FC236}">
                  <a16:creationId xmlns:a16="http://schemas.microsoft.com/office/drawing/2014/main" id="{3A5A89F7-100B-5049-8AA3-45634EF9C8ED}"/>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0" name="正方形/長方形 49">
              <a:extLst>
                <a:ext uri="{FF2B5EF4-FFF2-40B4-BE49-F238E27FC236}">
                  <a16:creationId xmlns:a16="http://schemas.microsoft.com/office/drawing/2014/main" id="{5700DE7C-6E53-874C-9969-AD5A5B0808BC}"/>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1" name="正方形/長方形 50">
              <a:extLst>
                <a:ext uri="{FF2B5EF4-FFF2-40B4-BE49-F238E27FC236}">
                  <a16:creationId xmlns:a16="http://schemas.microsoft.com/office/drawing/2014/main" id="{3A93D1CC-6D35-4C4C-9939-F08E00238D46}"/>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2" name="正方形/長方形 51">
              <a:extLst>
                <a:ext uri="{FF2B5EF4-FFF2-40B4-BE49-F238E27FC236}">
                  <a16:creationId xmlns:a16="http://schemas.microsoft.com/office/drawing/2014/main" id="{2BE32CD9-EB89-204D-B883-2FA588C323F9}"/>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3" name="正方形/長方形 52">
              <a:extLst>
                <a:ext uri="{FF2B5EF4-FFF2-40B4-BE49-F238E27FC236}">
                  <a16:creationId xmlns:a16="http://schemas.microsoft.com/office/drawing/2014/main" id="{828E50AB-D105-5048-AB55-0907FC706E3E}"/>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4" name="正方形/長方形 53">
              <a:extLst>
                <a:ext uri="{FF2B5EF4-FFF2-40B4-BE49-F238E27FC236}">
                  <a16:creationId xmlns:a16="http://schemas.microsoft.com/office/drawing/2014/main" id="{58416797-4EDD-C646-B2B1-DAB76EC02AB1}"/>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5" name="正方形/長方形 54">
              <a:extLst>
                <a:ext uri="{FF2B5EF4-FFF2-40B4-BE49-F238E27FC236}">
                  <a16:creationId xmlns:a16="http://schemas.microsoft.com/office/drawing/2014/main" id="{630AAAE4-D53F-0D4D-95AD-F1964D6B17C8}"/>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6" name="正方形/長方形 55">
              <a:extLst>
                <a:ext uri="{FF2B5EF4-FFF2-40B4-BE49-F238E27FC236}">
                  <a16:creationId xmlns:a16="http://schemas.microsoft.com/office/drawing/2014/main" id="{20E40949-A982-6C4C-95CA-1153320C8EDE}"/>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7" name="正方形/長方形 56">
              <a:extLst>
                <a:ext uri="{FF2B5EF4-FFF2-40B4-BE49-F238E27FC236}">
                  <a16:creationId xmlns:a16="http://schemas.microsoft.com/office/drawing/2014/main" id="{D48F76FC-50D5-1C4D-BF35-55C18EE23D6D}"/>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8" name="正方形/長方形 57">
              <a:extLst>
                <a:ext uri="{FF2B5EF4-FFF2-40B4-BE49-F238E27FC236}">
                  <a16:creationId xmlns:a16="http://schemas.microsoft.com/office/drawing/2014/main" id="{61AF6F5D-4565-7E46-A5C7-2A129D89E615}"/>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59" name="コンテンツ プレースホルダー 2">
            <a:extLst>
              <a:ext uri="{FF2B5EF4-FFF2-40B4-BE49-F238E27FC236}">
                <a16:creationId xmlns:a16="http://schemas.microsoft.com/office/drawing/2014/main" id="{05A3ACF0-C0A5-CD43-A45C-B1E090D05F9B}"/>
              </a:ext>
            </a:extLst>
          </p:cNvPr>
          <p:cNvSpPr txBox="1">
            <a:spLocks/>
          </p:cNvSpPr>
          <p:nvPr/>
        </p:nvSpPr>
        <p:spPr>
          <a:xfrm>
            <a:off x="812580" y="45988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8728B458-EA03-A04C-A8E8-248F8E1EC40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3160297"/>
            <a:ext cx="4263190" cy="2906914"/>
          </a:xfrm>
          <a:prstGeom prst="rect">
            <a:avLst/>
          </a:prstGeom>
        </p:spPr>
      </p:pic>
      <p:pic>
        <p:nvPicPr>
          <p:cNvPr id="28" name="図 27">
            <a:extLst>
              <a:ext uri="{FF2B5EF4-FFF2-40B4-BE49-F238E27FC236}">
                <a16:creationId xmlns:a16="http://schemas.microsoft.com/office/drawing/2014/main" id="{E322230D-34B5-E143-8A36-E62E06099E81}"/>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3217207"/>
            <a:ext cx="4066070" cy="2818303"/>
          </a:xfrm>
          <a:prstGeom prst="rect">
            <a:avLst/>
          </a:prstGeom>
        </p:spPr>
      </p:pic>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8</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p:txBody>
          <a:bodyPr/>
          <a:lstStyle/>
          <a:p>
            <a:r>
              <a:rPr kumimoji="1" lang="ja-JP" altLang="en-US"/>
              <a:t>評価｜ミームの投稿数の推移</a:t>
            </a:r>
          </a:p>
        </p:txBody>
      </p:sp>
      <p:sp>
        <p:nvSpPr>
          <p:cNvPr id="15" name="テキスト ボックス 14">
            <a:extLst>
              <a:ext uri="{FF2B5EF4-FFF2-40B4-BE49-F238E27FC236}">
                <a16:creationId xmlns:a16="http://schemas.microsoft.com/office/drawing/2014/main" id="{D17B8365-6CF7-064C-B8F5-107749DE40D8}"/>
              </a:ext>
            </a:extLst>
          </p:cNvPr>
          <p:cNvSpPr txBox="1"/>
          <p:nvPr/>
        </p:nvSpPr>
        <p:spPr>
          <a:xfrm>
            <a:off x="2308127" y="2476423"/>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b="1" dirty="0">
                <a:solidFill>
                  <a:schemeClr val="tx2"/>
                </a:solidFill>
                <a:latin typeface="Meiryo" charset="-128"/>
                <a:ea typeface="Meiryo" charset="-128"/>
                <a:cs typeface="Meiryo" charset="-128"/>
              </a:rPr>
              <a:t>継続的</a:t>
            </a:r>
            <a:r>
              <a:rPr lang="ja-JP" altLang="en-US" b="1" dirty="0">
                <a:solidFill>
                  <a:schemeClr val="tx2"/>
                </a:solidFill>
                <a:latin typeface="Meiryo" charset="-128"/>
                <a:ea typeface="Meiryo" charset="-128"/>
                <a:cs typeface="Meiryo" charset="-128"/>
              </a:rPr>
              <a:t>な</a:t>
            </a:r>
            <a:r>
              <a:rPr lang="en-US" altLang="ja-JP" b="1" dirty="0">
                <a:solidFill>
                  <a:schemeClr val="tx2"/>
                </a:solidFill>
                <a:latin typeface="Meiryo" charset="-128"/>
                <a:ea typeface="Meiryo" charset="-128"/>
                <a:cs typeface="Meiryo" charset="-128"/>
              </a:rPr>
              <a:t> </a:t>
            </a:r>
            <a:br>
              <a:rPr lang="en-US" altLang="ja-JP" b="1" dirty="0">
                <a:solidFill>
                  <a:schemeClr val="tx2"/>
                </a:solidFill>
                <a:latin typeface="Meiryo" charset="-128"/>
                <a:ea typeface="Meiryo" charset="-128"/>
                <a:cs typeface="Meiryo" charset="-128"/>
              </a:rPr>
            </a:br>
            <a:r>
              <a:rPr lang="en-US" altLang="ja-JP" b="1" dirty="0">
                <a:solidFill>
                  <a:schemeClr val="tx2"/>
                </a:solidFill>
                <a:ea typeface="Meiryo" charset="-128"/>
                <a:cs typeface="Meiryo" charset="-128"/>
              </a:rPr>
              <a:t>/pol/ </a:t>
            </a:r>
            <a:r>
              <a:rPr lang="ja-JP" altLang="en-US" b="1" dirty="0">
                <a:solidFill>
                  <a:schemeClr val="tx2"/>
                </a:solidFill>
                <a:latin typeface="Meiryo" charset="-128"/>
                <a:ea typeface="Meiryo" charset="-128"/>
                <a:cs typeface="Meiryo" charset="-128"/>
              </a:rPr>
              <a:t>への</a:t>
            </a:r>
            <a:r>
              <a:rPr kumimoji="1" lang="ja-JP" altLang="en-US" b="1"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77018" y="3122754"/>
            <a:ext cx="672846" cy="2210034"/>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958031" y="2997361"/>
            <a:ext cx="289869" cy="246774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154433" y="2348249"/>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b="1" dirty="0">
                <a:solidFill>
                  <a:schemeClr val="tx2"/>
                </a:solidFill>
                <a:latin typeface="Meiryo" charset="-128"/>
                <a:ea typeface="Meiryo" charset="-128"/>
                <a:cs typeface="Meiryo" charset="-128"/>
              </a:rPr>
              <a:t>Mainstream</a:t>
            </a:r>
            <a:r>
              <a:rPr kumimoji="1" lang="ja-JP" altLang="en-US" b="1" dirty="0">
                <a:solidFill>
                  <a:schemeClr val="tx2"/>
                </a:solidFill>
                <a:latin typeface="Meiryo" charset="-128"/>
                <a:ea typeface="Meiryo" charset="-128"/>
                <a:cs typeface="Meiryo" charset="-128"/>
              </a:rPr>
              <a:t> で</a:t>
            </a:r>
            <a:endParaRPr kumimoji="1" lang="en-US" altLang="ja-JP" b="1" dirty="0">
              <a:solidFill>
                <a:schemeClr val="tx2"/>
              </a:solidFill>
              <a:latin typeface="Meiryo" charset="-128"/>
              <a:ea typeface="Meiryo" charset="-128"/>
              <a:cs typeface="Meiryo" charset="-128"/>
            </a:endParaRPr>
          </a:p>
          <a:p>
            <a:pPr algn="ctr"/>
            <a:r>
              <a:rPr lang="ja-JP" altLang="en-US" b="1" dirty="0">
                <a:solidFill>
                  <a:schemeClr val="tx2"/>
                </a:solidFill>
                <a:latin typeface="Meiryo" charset="-128"/>
                <a:ea typeface="Meiryo" charset="-128"/>
                <a:cs typeface="Meiryo" charset="-128"/>
              </a:rPr>
              <a:t>ほとんど投稿無し</a:t>
            </a:r>
            <a:endParaRPr kumimoji="1" lang="ja-JP" altLang="en-US" b="1" dirty="0">
              <a:solidFill>
                <a:schemeClr val="tx2"/>
              </a:solidFill>
              <a:latin typeface="Meiryo" charset="-128"/>
              <a:ea typeface="Meiryo" charset="-128"/>
              <a:cs typeface="Meiryo" charset="-128"/>
            </a:endParaRPr>
          </a:p>
        </p:txBody>
      </p:sp>
      <p:sp>
        <p:nvSpPr>
          <p:cNvPr id="35" name="テキスト ボックス 34">
            <a:extLst>
              <a:ext uri="{FF2B5EF4-FFF2-40B4-BE49-F238E27FC236}">
                <a16:creationId xmlns:a16="http://schemas.microsoft.com/office/drawing/2014/main" id="{2CDE79A6-06CB-5F40-8DB3-B4ADA62DD4F4}"/>
              </a:ext>
            </a:extLst>
          </p:cNvPr>
          <p:cNvSpPr txBox="1"/>
          <p:nvPr/>
        </p:nvSpPr>
        <p:spPr>
          <a:xfrm>
            <a:off x="4158287" y="2170995"/>
            <a:ext cx="2031325" cy="646331"/>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dirty="0">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a:t>
            </a:r>
          </a:p>
          <a:p>
            <a:pPr algn="ctr"/>
            <a:r>
              <a:rPr lang="ja-JP" altLang="en-US" dirty="0">
                <a:solidFill>
                  <a:schemeClr val="tx2"/>
                </a:solidFill>
                <a:latin typeface="Meiryo" charset="-128"/>
                <a:ea typeface="Meiryo" charset="-128"/>
                <a:cs typeface="Meiryo" charset="-128"/>
              </a:rPr>
              <a:t>大統領選挙討論会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6405135" y="2128895"/>
            <a:ext cx="1390558" cy="646331"/>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br>
              <a:rPr kumimoji="1" lang="en-US" altLang="ja-JP" dirty="0">
                <a:solidFill>
                  <a:schemeClr val="tx2"/>
                </a:solidFill>
                <a:ea typeface="Meiryo" charset="-128"/>
                <a:cs typeface="Meiryo" charset="-128"/>
              </a:rPr>
            </a:b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a:stCxn id="35" idx="2"/>
          </p:cNvCxnSpPr>
          <p:nvPr/>
        </p:nvCxnSpPr>
        <p:spPr>
          <a:xfrm>
            <a:off x="5173950" y="2817326"/>
            <a:ext cx="1134648" cy="163632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線コネクタ 38">
            <a:extLst>
              <a:ext uri="{FF2B5EF4-FFF2-40B4-BE49-F238E27FC236}">
                <a16:creationId xmlns:a16="http://schemas.microsoft.com/office/drawing/2014/main" id="{44B024CE-F1E0-D34D-AB79-CA48610E5E28}"/>
              </a:ext>
            </a:extLst>
          </p:cNvPr>
          <p:cNvCxnSpPr>
            <a:cxnSpLocks/>
            <a:stCxn id="36" idx="2"/>
          </p:cNvCxnSpPr>
          <p:nvPr/>
        </p:nvCxnSpPr>
        <p:spPr>
          <a:xfrm flipH="1">
            <a:off x="6535271" y="2775226"/>
            <a:ext cx="565143" cy="182366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5282702"/>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7230152" y="2866876"/>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b="1">
                <a:solidFill>
                  <a:schemeClr val="tx2"/>
                </a:solidFill>
                <a:ea typeface="Meiryo" charset="-128"/>
                <a:cs typeface="Meiryo" charset="-128"/>
              </a:rPr>
              <a:t>継続的な投稿</a:t>
            </a:r>
            <a:endParaRPr lang="en-US" altLang="ja-JP" b="1"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flipH="1">
            <a:off x="7470629" y="3247225"/>
            <a:ext cx="546284" cy="2047813"/>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6127522"/>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6128850"/>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35112" y="6083160"/>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a:off x="5442636" y="4760258"/>
            <a:ext cx="1682064" cy="133864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flipV="1">
            <a:off x="3527340" y="5060940"/>
            <a:ext cx="1000896" cy="102561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35165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3592764"/>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379259" y="1232210"/>
            <a:ext cx="3177989" cy="597856"/>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b="1">
                <a:solidFill>
                  <a:srgbClr val="4C4D4C"/>
                </a:solidFill>
                <a:ea typeface="メイリオ" charset="-128"/>
              </a:rPr>
              <a:t>政治的ミームの投稿数推移は</a:t>
            </a:r>
            <a:br>
              <a:rPr lang="en-US" altLang="ja-JP" b="1" dirty="0">
                <a:solidFill>
                  <a:srgbClr val="4C4D4C"/>
                </a:solidFill>
                <a:ea typeface="メイリオ" charset="-128"/>
              </a:rPr>
            </a:br>
            <a:r>
              <a:rPr lang="ja-JP" altLang="en-US" b="1">
                <a:solidFill>
                  <a:srgbClr val="4C4D4C"/>
                </a:solidFill>
                <a:ea typeface="メイリオ" charset="-128"/>
              </a:rPr>
              <a:t>実世界の出来事と密接に関係</a:t>
            </a:r>
            <a:endParaRPr lang="en-US" altLang="ja-JP"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16200000">
            <a:off x="5822574" y="13444"/>
            <a:ext cx="336181" cy="402067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88254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図 25">
            <a:extLst>
              <a:ext uri="{FF2B5EF4-FFF2-40B4-BE49-F238E27FC236}">
                <a16:creationId xmlns:a16="http://schemas.microsoft.com/office/drawing/2014/main" id="{D7AE74D3-BD59-B448-9BA7-9148143B712C}"/>
              </a:ext>
            </a:extLst>
          </p:cNvPr>
          <p:cNvPicPr>
            <a:picLocks noChangeAspect="1"/>
          </p:cNvPicPr>
          <p:nvPr/>
        </p:nvPicPr>
        <p:blipFill>
          <a:blip r:embed="rId3"/>
          <a:stretch>
            <a:fillRect/>
          </a:stretch>
        </p:blipFill>
        <p:spPr>
          <a:xfrm>
            <a:off x="3909196" y="1544053"/>
            <a:ext cx="5234804" cy="5390147"/>
          </a:xfrm>
          <a:prstGeom prst="rect">
            <a:avLst/>
          </a:prstGeom>
        </p:spPr>
      </p:pic>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659685"/>
            <a:ext cx="3864429" cy="3023827"/>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00050" lvl="1" indent="-400050">
              <a:lnSpc>
                <a:spcPct val="150000"/>
              </a:lnSpc>
              <a:spcAft>
                <a:spcPts val="0"/>
              </a:spcAft>
              <a:buClrTx/>
              <a:buFont typeface="+mj-lt"/>
              <a:buAutoNum type="romanUcPeriod"/>
            </a:pPr>
            <a:r>
              <a:rPr lang="ja-JP" altLang="en-US" sz="1800"/>
              <a:t>各事象発生時にポールを立て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「事象の発生要因」として抽出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「事象の発生要因」内で事前に発生した事象を再帰的に置換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「投稿に起因する</a:t>
            </a:r>
            <a:r>
              <a:rPr lang="en-US" altLang="ja-JP" sz="1800" dirty="0"/>
              <a:t> SNS</a:t>
            </a:r>
            <a:r>
              <a:rPr lang="ja-JP" altLang="en-US" sz="1800"/>
              <a:t>」を特定</a:t>
            </a:r>
            <a:endParaRPr lang="en-US" altLang="ja-JP" sz="1800" dirty="0"/>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28650" y="1171580"/>
            <a:ext cx="7886700" cy="613677"/>
          </a:xfrm>
        </p:spPr>
        <p:txBody>
          <a:bodyPr/>
          <a:lstStyle/>
          <a:p>
            <a:r>
              <a:rPr lang="en-US" altLang="ja-JP" b="1" dirty="0">
                <a:solidFill>
                  <a:schemeClr val="accent1"/>
                </a:solidFill>
              </a:rPr>
              <a:t> </a:t>
            </a:r>
            <a:r>
              <a:rPr lang="ja-JP" altLang="en-US"/>
              <a:t>ミームの投稿</a:t>
            </a:r>
            <a:r>
              <a:rPr lang="en-US" altLang="ja-JP" dirty="0"/>
              <a:t> (</a:t>
            </a:r>
            <a:r>
              <a:rPr lang="ja-JP" altLang="en-US"/>
              <a:t>事象</a:t>
            </a:r>
            <a:r>
              <a:rPr lang="en-US" altLang="ja-JP" dirty="0"/>
              <a:t>) </a:t>
            </a:r>
            <a:r>
              <a:rPr lang="ja-JP" altLang="en-US"/>
              <a:t>がどの</a:t>
            </a:r>
            <a:r>
              <a:rPr lang="en-US" altLang="ja-JP" dirty="0"/>
              <a:t> SNS </a:t>
            </a:r>
            <a:r>
              <a:rPr lang="ja-JP" altLang="en-US"/>
              <a:t>に起因するかを調査</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3687757" y="1797165"/>
            <a:ext cx="461665" cy="2169825"/>
          </a:xfrm>
          <a:prstGeom prst="rect">
            <a:avLst/>
          </a:prstGeom>
          <a:noFill/>
        </p:spPr>
        <p:txBody>
          <a:bodyPr vert="eaVert" wrap="none" rtlCol="0">
            <a:spAutoFit/>
          </a:bodyPr>
          <a:lstStyle/>
          <a:p>
            <a:r>
              <a:rPr lang="ja-JP" altLang="en-US"/>
              <a:t>各ミームの発生確</a:t>
            </a:r>
            <a:r>
              <a:rPr kumimoji="1" lang="ja-JP" altLang="en-US"/>
              <a:t>率</a:t>
            </a:r>
          </a:p>
        </p:txBody>
      </p:sp>
      <p:sp>
        <p:nvSpPr>
          <p:cNvPr id="12" name="フリーフォーム 11">
            <a:extLst>
              <a:ext uri="{FF2B5EF4-FFF2-40B4-BE49-F238E27FC236}">
                <a16:creationId xmlns:a16="http://schemas.microsoft.com/office/drawing/2014/main" id="{F25880B7-896E-5E48-8BB5-7E1C49E9CDA3}"/>
              </a:ext>
            </a:extLst>
          </p:cNvPr>
          <p:cNvSpPr/>
          <p:nvPr/>
        </p:nvSpPr>
        <p:spPr>
          <a:xfrm>
            <a:off x="4355123" y="2860431"/>
            <a:ext cx="1050595" cy="1399435"/>
          </a:xfrm>
          <a:custGeom>
            <a:avLst/>
            <a:gdLst>
              <a:gd name="connsiteX0" fmla="*/ 0 w 1048871"/>
              <a:gd name="connsiteY0" fmla="*/ 0 h 1382195"/>
              <a:gd name="connsiteX1" fmla="*/ 242047 w 1048871"/>
              <a:gd name="connsiteY1" fmla="*/ 1250576 h 1382195"/>
              <a:gd name="connsiteX2" fmla="*/ 1048871 w 1048871"/>
              <a:gd name="connsiteY2" fmla="*/ 1344705 h 1382195"/>
              <a:gd name="connsiteX3" fmla="*/ 1048871 w 1048871"/>
              <a:gd name="connsiteY3" fmla="*/ 1344705 h 1382195"/>
            </a:gdLst>
            <a:ahLst/>
            <a:cxnLst>
              <a:cxn ang="0">
                <a:pos x="connsiteX0" y="connsiteY0"/>
              </a:cxn>
              <a:cxn ang="0">
                <a:pos x="connsiteX1" y="connsiteY1"/>
              </a:cxn>
              <a:cxn ang="0">
                <a:pos x="connsiteX2" y="connsiteY2"/>
              </a:cxn>
              <a:cxn ang="0">
                <a:pos x="connsiteX3" y="connsiteY3"/>
              </a:cxn>
            </a:cxnLst>
            <a:rect l="l" t="t" r="r" b="b"/>
            <a:pathLst>
              <a:path w="1048871" h="1382195">
                <a:moveTo>
                  <a:pt x="0" y="0"/>
                </a:moveTo>
                <a:cubicBezTo>
                  <a:pt x="33617" y="513229"/>
                  <a:pt x="67235" y="1026459"/>
                  <a:pt x="242047" y="1250576"/>
                </a:cubicBezTo>
                <a:cubicBezTo>
                  <a:pt x="416859" y="1474694"/>
                  <a:pt x="1048871" y="1344705"/>
                  <a:pt x="1048871" y="1344705"/>
                </a:cubicBezTo>
                <a:lnTo>
                  <a:pt x="1048871" y="1344705"/>
                </a:lnTo>
              </a:path>
            </a:pathLst>
          </a:custGeom>
          <a:noFill/>
          <a:ln w="19050">
            <a:tailEnd type="triangle"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フリーフォーム 12">
            <a:extLst>
              <a:ext uri="{FF2B5EF4-FFF2-40B4-BE49-F238E27FC236}">
                <a16:creationId xmlns:a16="http://schemas.microsoft.com/office/drawing/2014/main" id="{0BE193B6-F1E5-8E46-BBDA-3CA4DC11CB80}"/>
              </a:ext>
            </a:extLst>
          </p:cNvPr>
          <p:cNvSpPr/>
          <p:nvPr/>
        </p:nvSpPr>
        <p:spPr>
          <a:xfrm>
            <a:off x="5082988" y="3617259"/>
            <a:ext cx="1398494" cy="640641"/>
          </a:xfrm>
          <a:custGeom>
            <a:avLst/>
            <a:gdLst>
              <a:gd name="connsiteX0" fmla="*/ 0 w 1398494"/>
              <a:gd name="connsiteY0" fmla="*/ 0 h 640641"/>
              <a:gd name="connsiteX1" fmla="*/ 914400 w 1398494"/>
              <a:gd name="connsiteY1" fmla="*/ 578223 h 640641"/>
              <a:gd name="connsiteX2" fmla="*/ 1398494 w 1398494"/>
              <a:gd name="connsiteY2" fmla="*/ 605117 h 640641"/>
            </a:gdLst>
            <a:ahLst/>
            <a:cxnLst>
              <a:cxn ang="0">
                <a:pos x="connsiteX0" y="connsiteY0"/>
              </a:cxn>
              <a:cxn ang="0">
                <a:pos x="connsiteX1" y="connsiteY1"/>
              </a:cxn>
              <a:cxn ang="0">
                <a:pos x="connsiteX2" y="connsiteY2"/>
              </a:cxn>
            </a:cxnLst>
            <a:rect l="l" t="t" r="r" b="b"/>
            <a:pathLst>
              <a:path w="1398494" h="640641">
                <a:moveTo>
                  <a:pt x="0" y="0"/>
                </a:moveTo>
                <a:cubicBezTo>
                  <a:pt x="340659" y="238685"/>
                  <a:pt x="681318" y="477370"/>
                  <a:pt x="914400" y="578223"/>
                </a:cubicBezTo>
                <a:cubicBezTo>
                  <a:pt x="1147482" y="679076"/>
                  <a:pt x="1288676" y="634252"/>
                  <a:pt x="1398494" y="605117"/>
                </a:cubicBezTo>
              </a:path>
            </a:pathLst>
          </a:custGeom>
          <a:noFill/>
          <a:ln w="19050">
            <a:tailEnd type="triangle"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フリーフォーム 15">
            <a:extLst>
              <a:ext uri="{FF2B5EF4-FFF2-40B4-BE49-F238E27FC236}">
                <a16:creationId xmlns:a16="http://schemas.microsoft.com/office/drawing/2014/main" id="{5C002AC6-47ED-CF47-9A5E-8FCFA429F738}"/>
              </a:ext>
            </a:extLst>
          </p:cNvPr>
          <p:cNvSpPr/>
          <p:nvPr/>
        </p:nvSpPr>
        <p:spPr>
          <a:xfrm>
            <a:off x="5325035" y="1694329"/>
            <a:ext cx="2191871" cy="2528047"/>
          </a:xfrm>
          <a:custGeom>
            <a:avLst/>
            <a:gdLst>
              <a:gd name="connsiteX0" fmla="*/ 0 w 2232212"/>
              <a:gd name="connsiteY0" fmla="*/ 0 h 2528047"/>
              <a:gd name="connsiteX1" fmla="*/ 1438836 w 2232212"/>
              <a:gd name="connsiteY1" fmla="*/ 1035424 h 2528047"/>
              <a:gd name="connsiteX2" fmla="*/ 1775012 w 2232212"/>
              <a:gd name="connsiteY2" fmla="*/ 2245659 h 2528047"/>
              <a:gd name="connsiteX3" fmla="*/ 2232212 w 2232212"/>
              <a:gd name="connsiteY3" fmla="*/ 2528047 h 2528047"/>
              <a:gd name="connsiteX4" fmla="*/ 2232212 w 2232212"/>
              <a:gd name="connsiteY4" fmla="*/ 2528047 h 25280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2212" h="2528047">
                <a:moveTo>
                  <a:pt x="0" y="0"/>
                </a:moveTo>
                <a:cubicBezTo>
                  <a:pt x="571500" y="330573"/>
                  <a:pt x="1143001" y="661147"/>
                  <a:pt x="1438836" y="1035424"/>
                </a:cubicBezTo>
                <a:cubicBezTo>
                  <a:pt x="1734671" y="1409701"/>
                  <a:pt x="1642783" y="1996889"/>
                  <a:pt x="1775012" y="2245659"/>
                </a:cubicBezTo>
                <a:cubicBezTo>
                  <a:pt x="1907241" y="2494430"/>
                  <a:pt x="2232212" y="2528047"/>
                  <a:pt x="2232212" y="2528047"/>
                </a:cubicBezTo>
                <a:lnTo>
                  <a:pt x="2232212" y="2528047"/>
                </a:lnTo>
              </a:path>
            </a:pathLst>
          </a:custGeom>
          <a:noFill/>
          <a:ln w="19050">
            <a:tailEnd type="triangle"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フリーフォーム 18">
            <a:extLst>
              <a:ext uri="{FF2B5EF4-FFF2-40B4-BE49-F238E27FC236}">
                <a16:creationId xmlns:a16="http://schemas.microsoft.com/office/drawing/2014/main" id="{72DA2650-5F91-0640-B5CB-1682AE05D63D}"/>
              </a:ext>
            </a:extLst>
          </p:cNvPr>
          <p:cNvSpPr/>
          <p:nvPr/>
        </p:nvSpPr>
        <p:spPr>
          <a:xfrm>
            <a:off x="7046259" y="2877671"/>
            <a:ext cx="1573306" cy="1331258"/>
          </a:xfrm>
          <a:custGeom>
            <a:avLst/>
            <a:gdLst>
              <a:gd name="connsiteX0" fmla="*/ 0 w 1653988"/>
              <a:gd name="connsiteY0" fmla="*/ 0 h 1600200"/>
              <a:gd name="connsiteX1" fmla="*/ 1062317 w 1653988"/>
              <a:gd name="connsiteY1" fmla="*/ 1371600 h 1600200"/>
              <a:gd name="connsiteX2" fmla="*/ 1653988 w 1653988"/>
              <a:gd name="connsiteY2" fmla="*/ 1600200 h 1600200"/>
            </a:gdLst>
            <a:ahLst/>
            <a:cxnLst>
              <a:cxn ang="0">
                <a:pos x="connsiteX0" y="connsiteY0"/>
              </a:cxn>
              <a:cxn ang="0">
                <a:pos x="connsiteX1" y="connsiteY1"/>
              </a:cxn>
              <a:cxn ang="0">
                <a:pos x="connsiteX2" y="connsiteY2"/>
              </a:cxn>
            </a:cxnLst>
            <a:rect l="l" t="t" r="r" b="b"/>
            <a:pathLst>
              <a:path w="1653988" h="1600200">
                <a:moveTo>
                  <a:pt x="0" y="0"/>
                </a:moveTo>
                <a:cubicBezTo>
                  <a:pt x="393326" y="552450"/>
                  <a:pt x="786652" y="1104900"/>
                  <a:pt x="1062317" y="1371600"/>
                </a:cubicBezTo>
                <a:cubicBezTo>
                  <a:pt x="1337982" y="1638300"/>
                  <a:pt x="1515035" y="1463488"/>
                  <a:pt x="1653988" y="1600200"/>
                </a:cubicBezTo>
              </a:path>
            </a:pathLst>
          </a:custGeom>
          <a:noFill/>
          <a:ln w="19050">
            <a:tailEnd type="triangle"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5088628" y="3702213"/>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フリーフォーム 31">
            <a:extLst>
              <a:ext uri="{FF2B5EF4-FFF2-40B4-BE49-F238E27FC236}">
                <a16:creationId xmlns:a16="http://schemas.microsoft.com/office/drawing/2014/main" id="{564AEFDE-9B3D-F344-BB23-8A0408A80845}"/>
              </a:ext>
            </a:extLst>
          </p:cNvPr>
          <p:cNvSpPr/>
          <p:nvPr/>
        </p:nvSpPr>
        <p:spPr>
          <a:xfrm>
            <a:off x="5327568" y="1877568"/>
            <a:ext cx="103065" cy="404888"/>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右中かっこ 27">
            <a:extLst>
              <a:ext uri="{FF2B5EF4-FFF2-40B4-BE49-F238E27FC236}">
                <a16:creationId xmlns:a16="http://schemas.microsoft.com/office/drawing/2014/main" id="{D2AFF384-1FCE-DD4D-A130-E368D761E985}"/>
              </a:ext>
            </a:extLst>
          </p:cNvPr>
          <p:cNvSpPr/>
          <p:nvPr/>
        </p:nvSpPr>
        <p:spPr>
          <a:xfrm>
            <a:off x="6727371" y="4343400"/>
            <a:ext cx="228600" cy="1066800"/>
          </a:xfrm>
          <a:prstGeom prst="rightBrace">
            <a:avLst/>
          </a:prstGeom>
          <a:solidFill>
            <a:schemeClr val="bg1"/>
          </a:solidFill>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29" name="右中かっこ 28">
            <a:extLst>
              <a:ext uri="{FF2B5EF4-FFF2-40B4-BE49-F238E27FC236}">
                <a16:creationId xmlns:a16="http://schemas.microsoft.com/office/drawing/2014/main" id="{35FFF4DD-987B-B74D-B458-A80CB72D4C9D}"/>
              </a:ext>
            </a:extLst>
          </p:cNvPr>
          <p:cNvSpPr/>
          <p:nvPr/>
        </p:nvSpPr>
        <p:spPr>
          <a:xfrm>
            <a:off x="5682342" y="4354286"/>
            <a:ext cx="228600" cy="1066800"/>
          </a:xfrm>
          <a:prstGeom prst="rightBrace">
            <a:avLst/>
          </a:prstGeom>
          <a:solidFill>
            <a:schemeClr val="bg1"/>
          </a:solidFill>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0" name="左右矢印 29">
            <a:extLst>
              <a:ext uri="{FF2B5EF4-FFF2-40B4-BE49-F238E27FC236}">
                <a16:creationId xmlns:a16="http://schemas.microsoft.com/office/drawing/2014/main" id="{18152597-89DA-2D40-AEE5-736FCA97172B}"/>
              </a:ext>
            </a:extLst>
          </p:cNvPr>
          <p:cNvSpPr/>
          <p:nvPr/>
        </p:nvSpPr>
        <p:spPr>
          <a:xfrm rot="20186184">
            <a:off x="5733502" y="4574475"/>
            <a:ext cx="768137" cy="151273"/>
          </a:xfrm>
          <a:prstGeom prst="leftRightArrow">
            <a:avLst>
              <a:gd name="adj1" fmla="val 0"/>
              <a:gd name="adj2" fmla="val 8525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左右矢印 30">
            <a:extLst>
              <a:ext uri="{FF2B5EF4-FFF2-40B4-BE49-F238E27FC236}">
                <a16:creationId xmlns:a16="http://schemas.microsoft.com/office/drawing/2014/main" id="{67D4DB99-A782-7E4E-B2BD-0F7B4D39C0B1}"/>
              </a:ext>
            </a:extLst>
          </p:cNvPr>
          <p:cNvSpPr/>
          <p:nvPr/>
        </p:nvSpPr>
        <p:spPr>
          <a:xfrm rot="20426711">
            <a:off x="6852826" y="4678732"/>
            <a:ext cx="737734" cy="151273"/>
          </a:xfrm>
          <a:prstGeom prst="leftRightArrow">
            <a:avLst>
              <a:gd name="adj1" fmla="val 0"/>
              <a:gd name="adj2" fmla="val 8525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右矢印 33">
            <a:extLst>
              <a:ext uri="{FF2B5EF4-FFF2-40B4-BE49-F238E27FC236}">
                <a16:creationId xmlns:a16="http://schemas.microsoft.com/office/drawing/2014/main" id="{88F3F8AC-B02A-0B4B-8CCA-DEBB9375FBA3}"/>
              </a:ext>
            </a:extLst>
          </p:cNvPr>
          <p:cNvSpPr/>
          <p:nvPr/>
        </p:nvSpPr>
        <p:spPr>
          <a:xfrm rot="14210091">
            <a:off x="5791831" y="5027718"/>
            <a:ext cx="120893" cy="130696"/>
          </a:xfrm>
          <a:prstGeom prst="rightArrow">
            <a:avLst>
              <a:gd name="adj1" fmla="val 0"/>
              <a:gd name="adj2" fmla="val 9307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正方形/長方形 35">
            <a:extLst>
              <a:ext uri="{FF2B5EF4-FFF2-40B4-BE49-F238E27FC236}">
                <a16:creationId xmlns:a16="http://schemas.microsoft.com/office/drawing/2014/main" id="{C140461D-0550-024D-A3CF-E6F0BA6DD0A6}"/>
              </a:ext>
            </a:extLst>
          </p:cNvPr>
          <p:cNvSpPr/>
          <p:nvPr/>
        </p:nvSpPr>
        <p:spPr>
          <a:xfrm>
            <a:off x="6931044" y="5026494"/>
            <a:ext cx="546476" cy="48154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右矢印 34">
            <a:extLst>
              <a:ext uri="{FF2B5EF4-FFF2-40B4-BE49-F238E27FC236}">
                <a16:creationId xmlns:a16="http://schemas.microsoft.com/office/drawing/2014/main" id="{7C4E5731-B9C2-A446-88A2-31AB31A183DA}"/>
              </a:ext>
            </a:extLst>
          </p:cNvPr>
          <p:cNvSpPr/>
          <p:nvPr/>
        </p:nvSpPr>
        <p:spPr>
          <a:xfrm rot="19651670">
            <a:off x="6859440" y="5189017"/>
            <a:ext cx="747367" cy="133611"/>
          </a:xfrm>
          <a:prstGeom prst="rightArrow">
            <a:avLst>
              <a:gd name="adj1" fmla="val 0"/>
              <a:gd name="adj2" fmla="val 9307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05286392"/>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17727</TotalTime>
  <Words>1585</Words>
  <Application>Microsoft Macintosh PowerPoint</Application>
  <PresentationFormat>画面に合わせる (4:3)</PresentationFormat>
  <Paragraphs>286</Paragraphs>
  <Slides>12</Slides>
  <Notes>11</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12</vt:i4>
      </vt:variant>
    </vt:vector>
  </HeadingPairs>
  <TitlesOfParts>
    <vt:vector size="2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前提知識 1｜利用する SNS データセット</vt:lpstr>
      <vt:lpstr>前提知識 2｜ミームを保有するデータベース</vt:lpstr>
      <vt:lpstr>提案手法｜複数 SNS のミームを意味付け</vt:lpstr>
      <vt:lpstr>評価｜SNS 毎に投稿されるミームの割合</vt:lpstr>
      <vt:lpstr>評価｜ミームの投稿数の推移</vt:lpstr>
      <vt:lpstr>提案手法｜複数 SNS 間のミームの伝搬を検知</vt:lpstr>
      <vt:lpstr>評価｜拡散された人種差別的ミームの割合</vt:lpstr>
      <vt:lpstr>評価｜人種差別的ミームが拡散される確率</vt:lpstr>
      <vt:lpstr>まとめ</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430</cp:revision>
  <cp:lastPrinted>2019-07-16T11:30:10Z</cp:lastPrinted>
  <dcterms:created xsi:type="dcterms:W3CDTF">2017-02-09T05:17:45Z</dcterms:created>
  <dcterms:modified xsi:type="dcterms:W3CDTF">2019-07-18T06:10:14Z</dcterms:modified>
</cp:coreProperties>
</file>